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5"/>
  </p:notesMasterIdLst>
  <p:sldIdLst>
    <p:sldId id="258" r:id="rId2"/>
    <p:sldId id="267" r:id="rId3"/>
    <p:sldId id="257" r:id="rId4"/>
    <p:sldId id="268" r:id="rId5"/>
    <p:sldId id="269" r:id="rId6"/>
    <p:sldId id="270" r:id="rId7"/>
    <p:sldId id="271" r:id="rId8"/>
    <p:sldId id="260" r:id="rId9"/>
    <p:sldId id="261" r:id="rId10"/>
    <p:sldId id="273" r:id="rId11"/>
    <p:sldId id="274" r:id="rId12"/>
    <p:sldId id="262" r:id="rId13"/>
    <p:sldId id="275" r:id="rId14"/>
    <p:sldId id="276" r:id="rId15"/>
    <p:sldId id="304" r:id="rId16"/>
    <p:sldId id="263" r:id="rId17"/>
    <p:sldId id="305" r:id="rId18"/>
    <p:sldId id="321" r:id="rId19"/>
    <p:sldId id="322" r:id="rId20"/>
    <p:sldId id="346" r:id="rId21"/>
    <p:sldId id="347" r:id="rId22"/>
    <p:sldId id="323" r:id="rId23"/>
    <p:sldId id="348" r:id="rId24"/>
    <p:sldId id="349" r:id="rId25"/>
    <p:sldId id="350" r:id="rId26"/>
    <p:sldId id="327" r:id="rId27"/>
    <p:sldId id="351" r:id="rId28"/>
    <p:sldId id="352" r:id="rId29"/>
    <p:sldId id="353" r:id="rId30"/>
    <p:sldId id="324" r:id="rId31"/>
    <p:sldId id="325" r:id="rId32"/>
    <p:sldId id="326" r:id="rId33"/>
    <p:sldId id="328" r:id="rId34"/>
    <p:sldId id="354" r:id="rId35"/>
    <p:sldId id="355" r:id="rId36"/>
    <p:sldId id="356" r:id="rId37"/>
    <p:sldId id="357" r:id="rId38"/>
    <p:sldId id="358" r:id="rId39"/>
    <p:sldId id="359" r:id="rId40"/>
    <p:sldId id="360" r:id="rId41"/>
    <p:sldId id="361" r:id="rId42"/>
    <p:sldId id="364" r:id="rId43"/>
    <p:sldId id="36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8" autoAdjust="0"/>
    <p:restoredTop sz="82313"/>
  </p:normalViewPr>
  <p:slideViewPr>
    <p:cSldViewPr snapToGrid="0">
      <p:cViewPr varScale="1">
        <p:scale>
          <a:sx n="104" d="100"/>
          <a:sy n="104" d="100"/>
        </p:scale>
        <p:origin x="1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23079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544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505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8370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inserting data into snowflake </a:t>
            </a:r>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101746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43</a:t>
            </a:fld>
            <a:endParaRPr lang="en-US"/>
          </a:p>
        </p:txBody>
      </p:sp>
    </p:spTree>
    <p:extLst>
      <p:ext uri="{BB962C8B-B14F-4D97-AF65-F5344CB8AC3E}">
        <p14:creationId xmlns:p14="http://schemas.microsoft.com/office/powerpoint/2010/main" val="127273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37292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832031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10828812"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rgbClr val="F17E3A"/>
                </a:solidFill>
                <a:latin typeface="Calibri"/>
                <a:cs typeface="Calibri"/>
                <a:sym typeface="Calibri"/>
              </a:rPr>
              <a:t>Micro Partitions &amp; Snowflake</a:t>
            </a:r>
            <a:endParaRPr sz="14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Calibri"/>
                <a:cs typeface="Calibri"/>
                <a:sym typeface="Calibri"/>
              </a:rPr>
              <a:t>Kerry Nakayama</a:t>
            </a:r>
            <a:endParaRPr dirty="0"/>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3"/>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4"/>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9"/>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9"/>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73379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5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Bulk Loading Data</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6613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Loading data</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Snowflake comes with numerous ways to load data:</a:t>
            </a:r>
          </a:p>
          <a:p>
            <a:pPr lvl="1"/>
            <a:r>
              <a:rPr lang="en-US" dirty="0"/>
              <a:t>Bulk Loading Using the COPY Command</a:t>
            </a:r>
          </a:p>
          <a:p>
            <a:pPr lvl="1"/>
            <a:r>
              <a:rPr lang="en-US" dirty="0"/>
              <a:t>Continuous Loading Using </a:t>
            </a:r>
            <a:r>
              <a:rPr lang="en-US" dirty="0" err="1"/>
              <a:t>Snowpipe</a:t>
            </a:r>
            <a:endParaRPr lang="en-US" dirty="0"/>
          </a:p>
          <a:p>
            <a:pPr lvl="1"/>
            <a:r>
              <a:rPr lang="en-US" dirty="0"/>
              <a:t>Loading from Data Files Staged on Other Cloud Platforms</a:t>
            </a:r>
          </a:p>
          <a:p>
            <a:pPr lvl="1"/>
            <a:r>
              <a:rPr lang="en-US" dirty="0"/>
              <a:t>Loading Data from Apache Kafka Topics</a:t>
            </a:r>
          </a:p>
          <a:p>
            <a:pPr lvl="1"/>
            <a:r>
              <a:rPr lang="en-US" dirty="0"/>
              <a:t>External Tables (Data Lake)</a:t>
            </a:r>
          </a:p>
          <a:p>
            <a:pPr marL="546100" lvl="1" indent="0">
              <a:buNone/>
            </a:pPr>
            <a:endParaRPr lang="en-US" b="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8" name="Picture 7">
            <a:extLst>
              <a:ext uri="{FF2B5EF4-FFF2-40B4-BE49-F238E27FC236}">
                <a16:creationId xmlns:a16="http://schemas.microsoft.com/office/drawing/2014/main" id="{2C1D08F7-7D0A-2847-B04D-78DD34EED306}"/>
              </a:ext>
            </a:extLst>
          </p:cNvPr>
          <p:cNvPicPr>
            <a:picLocks noChangeAspect="1"/>
          </p:cNvPicPr>
          <p:nvPr/>
        </p:nvPicPr>
        <p:blipFill>
          <a:blip r:embed="rId2"/>
          <a:stretch>
            <a:fillRect/>
          </a:stretch>
        </p:blipFill>
        <p:spPr>
          <a:xfrm>
            <a:off x="3853942" y="4109200"/>
            <a:ext cx="3898900" cy="2082800"/>
          </a:xfrm>
          <a:prstGeom prst="rect">
            <a:avLst/>
          </a:prstGeom>
        </p:spPr>
      </p:pic>
    </p:spTree>
    <p:extLst>
      <p:ext uri="{BB962C8B-B14F-4D97-AF65-F5344CB8AC3E}">
        <p14:creationId xmlns:p14="http://schemas.microsoft.com/office/powerpoint/2010/main" val="168922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Bulk Data Load</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Bulk loading relies on user-provided virtual warehouses, which are specified in the COPY statement. Users are required to size the warehouse appropriately to accommodate expected loads</a:t>
            </a:r>
          </a:p>
          <a:p>
            <a:r>
              <a:rPr lang="en-US" dirty="0"/>
              <a:t>Snowflake supports transforming data while loading it into a table using the COPY command. Options include:</a:t>
            </a:r>
          </a:p>
          <a:p>
            <a:pPr lvl="1"/>
            <a:r>
              <a:rPr lang="en-US" dirty="0"/>
              <a:t>Column reordering</a:t>
            </a:r>
          </a:p>
          <a:p>
            <a:pPr lvl="1"/>
            <a:r>
              <a:rPr lang="en-US" dirty="0"/>
              <a:t>Column omission</a:t>
            </a:r>
          </a:p>
          <a:p>
            <a:pPr lvl="1"/>
            <a:r>
              <a:rPr lang="en-US" dirty="0"/>
              <a:t>Casts</a:t>
            </a:r>
          </a:p>
          <a:p>
            <a:pPr lvl="1"/>
            <a:r>
              <a:rPr lang="en-US" dirty="0"/>
              <a:t>Truncating text strings that exceed the target column length</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9107424" y="4940835"/>
            <a:ext cx="2342120" cy="1251165"/>
          </a:xfrm>
          <a:prstGeom prst="rect">
            <a:avLst/>
          </a:prstGeom>
        </p:spPr>
      </p:pic>
    </p:spTree>
    <p:extLst>
      <p:ext uri="{BB962C8B-B14F-4D97-AF65-F5344CB8AC3E}">
        <p14:creationId xmlns:p14="http://schemas.microsoft.com/office/powerpoint/2010/main" val="90641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 Review</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Continuous Loading Using </a:t>
            </a:r>
            <a:r>
              <a:rPr lang="en-US" dirty="0" err="1"/>
              <a:t>Snowpipe</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err="1"/>
              <a:t>Snowpipe</a:t>
            </a:r>
            <a:r>
              <a:rPr lang="en-US" dirty="0"/>
              <a:t> loads data from files as soon as they are available in a stage. The data is loaded according to the COPY statement defined in a referenced pipe.</a:t>
            </a:r>
          </a:p>
          <a:p>
            <a:r>
              <a:rPr lang="en-US" dirty="0"/>
              <a:t>A pipe is a named, first-class Snowflake object that contains a COPY statement used by </a:t>
            </a:r>
            <a:r>
              <a:rPr lang="en-US" dirty="0" err="1"/>
              <a:t>Snowpipe</a:t>
            </a:r>
            <a:r>
              <a:rPr lang="en-US" dirty="0"/>
              <a:t>. The COPY statement identifies the source location of the data files (i.e., a stage) and a target table. </a:t>
            </a:r>
          </a:p>
          <a:p>
            <a:r>
              <a:rPr lang="en-US" dirty="0"/>
              <a:t>All data types are supported, including semi-structured data types such as JSON and Avro.</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50080" y="4367811"/>
            <a:ext cx="3189440" cy="1703805"/>
          </a:xfrm>
          <a:prstGeom prst="rect">
            <a:avLst/>
          </a:prstGeom>
        </p:spPr>
      </p:pic>
    </p:spTree>
    <p:extLst>
      <p:ext uri="{BB962C8B-B14F-4D97-AF65-F5344CB8AC3E}">
        <p14:creationId xmlns:p14="http://schemas.microsoft.com/office/powerpoint/2010/main" val="2093170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Continuous Loading Using </a:t>
            </a:r>
            <a:r>
              <a:rPr lang="en-US" dirty="0" err="1"/>
              <a:t>Snowpipe</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Different mechanisms for detecting the staged files are available: </a:t>
            </a:r>
          </a:p>
          <a:p>
            <a:pPr lvl="1"/>
            <a:r>
              <a:rPr lang="en-US" b="1" dirty="0"/>
              <a:t>Automating </a:t>
            </a:r>
            <a:r>
              <a:rPr lang="en-US" b="1" dirty="0" err="1"/>
              <a:t>Snowpipe</a:t>
            </a:r>
            <a:r>
              <a:rPr lang="en-US" b="1" dirty="0"/>
              <a:t> using cloud messaging</a:t>
            </a:r>
          </a:p>
          <a:p>
            <a:pPr lvl="2"/>
            <a:r>
              <a:rPr lang="en-US" dirty="0"/>
              <a:t>Automated data loads leverage event notifications for cloud storage to inform </a:t>
            </a:r>
            <a:r>
              <a:rPr lang="en-US" dirty="0" err="1"/>
              <a:t>Snowpipe</a:t>
            </a:r>
            <a:r>
              <a:rPr lang="en-US" dirty="0"/>
              <a:t> of the arrival of new data files to load. </a:t>
            </a:r>
            <a:r>
              <a:rPr lang="en-US" dirty="0" err="1"/>
              <a:t>Snowpipe</a:t>
            </a:r>
            <a:r>
              <a:rPr lang="en-US" dirty="0"/>
              <a:t> copies the files into a queue, from which they are loaded into the target table in a continuous, serverless fashion based on parameters defined in a specified pipe object</a:t>
            </a:r>
            <a:endParaRPr lang="en-US" b="1" dirty="0"/>
          </a:p>
          <a:p>
            <a:pPr lvl="1"/>
            <a:r>
              <a:rPr lang="en-US" b="1" dirty="0"/>
              <a:t>Calling </a:t>
            </a:r>
            <a:r>
              <a:rPr lang="en-US" b="1" dirty="0" err="1"/>
              <a:t>Snowpipe</a:t>
            </a:r>
            <a:r>
              <a:rPr lang="en-US" b="1" dirty="0"/>
              <a:t> REST endpoints</a:t>
            </a:r>
          </a:p>
          <a:p>
            <a:pPr lvl="2"/>
            <a:r>
              <a:rPr lang="en-US" dirty="0"/>
              <a:t>Your client application calls a public REST endpoint with the name of a pipe object and a list of data filenames. If new data files matching the list are discovered in the stage referenced by the pipe object, they are queued for loading. Snowflake-provided compute resources load data from the queue into a Snowflake table based on parameters defined in the pipe.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77620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Differences between bulk and transaction load</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Authentication:</a:t>
            </a:r>
          </a:p>
          <a:p>
            <a:pPr lvl="1"/>
            <a:r>
              <a:rPr lang="en-US" b="1" dirty="0"/>
              <a:t>Bulk data load: </a:t>
            </a:r>
            <a:r>
              <a:rPr lang="en-US" dirty="0"/>
              <a:t>Relies on the security options supported by the client for authenticating and initiating a user session.</a:t>
            </a:r>
          </a:p>
          <a:p>
            <a:pPr lvl="1"/>
            <a:r>
              <a:rPr lang="en-US" b="1" dirty="0" err="1"/>
              <a:t>Snowpipe</a:t>
            </a:r>
            <a:r>
              <a:rPr lang="en-US" b="1" dirty="0"/>
              <a:t>: </a:t>
            </a:r>
            <a:r>
              <a:rPr lang="en-US" b="1" i="1" dirty="0"/>
              <a:t>When calling the REST endpoints:</a:t>
            </a:r>
            <a:r>
              <a:rPr lang="en-US" dirty="0"/>
              <a:t> Requires key pair authentication with JSON Web Token (JWT). JWTs are signed using a public/private key pair with RSA encryption.</a:t>
            </a:r>
          </a:p>
          <a:p>
            <a:pPr marL="546100" lvl="1"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19041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Differences between bulk and transaction load</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Transactions:</a:t>
            </a:r>
          </a:p>
          <a:p>
            <a:pPr lvl="1"/>
            <a:r>
              <a:rPr lang="en-US" b="1" dirty="0"/>
              <a:t>Bulk data load:</a:t>
            </a:r>
            <a:r>
              <a:rPr lang="en-US" dirty="0"/>
              <a:t> Loads are always performed in a single transaction. Data is inserted into table alongside any other SQL statements submitted manually by users.</a:t>
            </a:r>
          </a:p>
          <a:p>
            <a:pPr lvl="1"/>
            <a:r>
              <a:rPr lang="en-US" b="1" dirty="0" err="1"/>
              <a:t>Snowpipe</a:t>
            </a:r>
            <a:r>
              <a:rPr lang="en-US" b="1" dirty="0"/>
              <a:t> Loads:  </a:t>
            </a:r>
            <a:r>
              <a:rPr lang="en-US" dirty="0"/>
              <a:t>are combined or split into a single or multiple transactions based on the number and size of the rows in each data file. Rows of partially loaded files (based on the ON_ERROR copy option setting) can also be combined or split into one or more transactions.</a:t>
            </a:r>
          </a:p>
          <a:p>
            <a:endParaRPr lang="en-US" dirty="0"/>
          </a:p>
          <a:p>
            <a:pPr marL="546100" lvl="1"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5227680" y="5002235"/>
            <a:ext cx="1736639" cy="927716"/>
          </a:xfrm>
          <a:prstGeom prst="rect">
            <a:avLst/>
          </a:prstGeom>
        </p:spPr>
      </p:pic>
    </p:spTree>
    <p:extLst>
      <p:ext uri="{BB962C8B-B14F-4D97-AF65-F5344CB8AC3E}">
        <p14:creationId xmlns:p14="http://schemas.microsoft.com/office/powerpoint/2010/main" val="335090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Differences between bulk and transaction load</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Compute Resources:</a:t>
            </a:r>
          </a:p>
          <a:p>
            <a:pPr lvl="1"/>
            <a:r>
              <a:rPr lang="en-US" b="1" dirty="0"/>
              <a:t>Bulk data load: </a:t>
            </a:r>
            <a:r>
              <a:rPr lang="en-US" dirty="0"/>
              <a:t>Requires a user-specified warehouse to execute COPY statements.</a:t>
            </a:r>
          </a:p>
          <a:p>
            <a:pPr lvl="1"/>
            <a:r>
              <a:rPr lang="en-US" b="1" dirty="0" err="1"/>
              <a:t>Snowpipe</a:t>
            </a:r>
            <a:r>
              <a:rPr lang="en-US" b="1" dirty="0"/>
              <a:t>: </a:t>
            </a:r>
            <a:r>
              <a:rPr lang="en-US" dirty="0"/>
              <a:t>Uses Snowflake-supplied compute resources.</a:t>
            </a:r>
          </a:p>
          <a:p>
            <a:pPr marL="546100" lvl="1"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5227680" y="5002235"/>
            <a:ext cx="1736639" cy="927716"/>
          </a:xfrm>
          <a:prstGeom prst="rect">
            <a:avLst/>
          </a:prstGeom>
        </p:spPr>
      </p:pic>
    </p:spTree>
    <p:extLst>
      <p:ext uri="{BB962C8B-B14F-4D97-AF65-F5344CB8AC3E}">
        <p14:creationId xmlns:p14="http://schemas.microsoft.com/office/powerpoint/2010/main" val="393850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Differences between bulk and transaction load</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Cost</a:t>
            </a:r>
          </a:p>
          <a:p>
            <a:pPr lvl="1"/>
            <a:r>
              <a:rPr lang="en-US" b="1" dirty="0"/>
              <a:t>Bulk data load: </a:t>
            </a:r>
            <a:r>
              <a:rPr lang="en-US" dirty="0"/>
              <a:t>Billed for the amount of time each virtual warehouse is active.</a:t>
            </a:r>
          </a:p>
          <a:p>
            <a:pPr lvl="1"/>
            <a:r>
              <a:rPr lang="en-US" b="1" dirty="0" err="1"/>
              <a:t>Snowpipe</a:t>
            </a:r>
            <a:r>
              <a:rPr lang="en-US" b="1" dirty="0"/>
              <a:t>: </a:t>
            </a:r>
            <a:r>
              <a:rPr lang="en-US" dirty="0"/>
              <a:t>Billed according to the compute resources used in the </a:t>
            </a:r>
            <a:r>
              <a:rPr lang="en-US" dirty="0" err="1"/>
              <a:t>Snowpipe</a:t>
            </a:r>
            <a:r>
              <a:rPr lang="en-US" dirty="0"/>
              <a:t> warehouse while loading the files.</a:t>
            </a:r>
          </a:p>
          <a:p>
            <a:pPr marL="546100" lvl="1"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175264" y="3962400"/>
            <a:ext cx="3386463" cy="1809055"/>
          </a:xfrm>
          <a:prstGeom prst="rect">
            <a:avLst/>
          </a:prstGeom>
        </p:spPr>
      </p:pic>
    </p:spTree>
    <p:extLst>
      <p:ext uri="{BB962C8B-B14F-4D97-AF65-F5344CB8AC3E}">
        <p14:creationId xmlns:p14="http://schemas.microsoft.com/office/powerpoint/2010/main" val="3429799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Load Order of Data Files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For each pipe object, Snowflake establishes a single queue to sequence data files awaiting loading. As new data files are discovered in a stage, </a:t>
            </a:r>
            <a:r>
              <a:rPr lang="en-US" dirty="0" err="1"/>
              <a:t>Snowpipe</a:t>
            </a:r>
            <a:r>
              <a:rPr lang="en-US" dirty="0"/>
              <a:t> appends them to the queue. However, multiple processes pull files from the queue; and so, while </a:t>
            </a:r>
            <a:r>
              <a:rPr lang="en-US" dirty="0" err="1"/>
              <a:t>Snowpipe</a:t>
            </a:r>
            <a:r>
              <a:rPr lang="en-US" dirty="0"/>
              <a:t> generally loads older files first, there is no guarantee that files are loaded in the same order they are staged.</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142579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Data Duplication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err="1"/>
              <a:t>Snowpipe</a:t>
            </a:r>
            <a:r>
              <a:rPr lang="en-US" dirty="0"/>
              <a:t> uses file loading metadata associated with each </a:t>
            </a:r>
            <a:r>
              <a:rPr lang="en-US" b="1" i="1" dirty="0"/>
              <a:t>pipe object</a:t>
            </a:r>
            <a:r>
              <a:rPr lang="en-US" dirty="0"/>
              <a:t> to prevent reloading the same files (and duplicating data) in a table. </a:t>
            </a:r>
          </a:p>
          <a:p>
            <a:r>
              <a:rPr lang="en-US" dirty="0"/>
              <a:t>This metadata stores the path (i.e. prefix) and name of each loaded file, and prevents loading files with the same name even if they were later modified (i.e. have a different </a:t>
            </a:r>
            <a:r>
              <a:rPr lang="en-US" dirty="0" err="1"/>
              <a:t>eTag</a:t>
            </a:r>
            <a:r>
              <a:rPr lang="en-US" dirty="0"/>
              <a:t>)</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46679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err="1"/>
              <a:t>Snowpipe</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5" name="Picture 4">
            <a:extLst>
              <a:ext uri="{FF2B5EF4-FFF2-40B4-BE49-F238E27FC236}">
                <a16:creationId xmlns:a16="http://schemas.microsoft.com/office/drawing/2014/main" id="{69BD32D3-F643-8C4C-BF25-7AEE16CC15FD}"/>
              </a:ext>
            </a:extLst>
          </p:cNvPr>
          <p:cNvPicPr>
            <a:picLocks noChangeAspect="1"/>
          </p:cNvPicPr>
          <p:nvPr/>
        </p:nvPicPr>
        <p:blipFill>
          <a:blip r:embed="rId2"/>
          <a:stretch>
            <a:fillRect/>
          </a:stretch>
        </p:blipFill>
        <p:spPr>
          <a:xfrm>
            <a:off x="4654638" y="1232050"/>
            <a:ext cx="2858723" cy="4942703"/>
          </a:xfrm>
          <a:prstGeom prst="rect">
            <a:avLst/>
          </a:prstGeom>
        </p:spPr>
      </p:pic>
    </p:spTree>
    <p:extLst>
      <p:ext uri="{BB962C8B-B14F-4D97-AF65-F5344CB8AC3E}">
        <p14:creationId xmlns:p14="http://schemas.microsoft.com/office/powerpoint/2010/main" val="262941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err="1"/>
              <a:t>Snowpipe</a:t>
            </a:r>
            <a:r>
              <a:rPr lang="en-US" dirty="0"/>
              <a:t> API Ingestion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You interact with a pipe by making calls to REST endpoints. This topic describes the </a:t>
            </a:r>
            <a:r>
              <a:rPr lang="en-US" dirty="0" err="1"/>
              <a:t>Snowpipe</a:t>
            </a:r>
            <a:r>
              <a:rPr lang="en-US" dirty="0"/>
              <a:t> REST API for defining the list of files to ingest and fetching reports of the load history.</a:t>
            </a:r>
          </a:p>
          <a:p>
            <a:r>
              <a:rPr lang="en-US" dirty="0"/>
              <a:t>Snowflake also provides Java and Python APIs that simplify working with the </a:t>
            </a:r>
            <a:r>
              <a:rPr lang="en-US" dirty="0" err="1"/>
              <a:t>Snowpipe</a:t>
            </a:r>
            <a:r>
              <a:rPr lang="en-US" dirty="0"/>
              <a:t> REST API.</a:t>
            </a:r>
          </a:p>
          <a:p>
            <a:r>
              <a:rPr lang="en-US" dirty="0"/>
              <a:t>https://&lt;account&gt;.</a:t>
            </a:r>
            <a:r>
              <a:rPr lang="en-US" dirty="0" err="1"/>
              <a:t>snowflakecomputing.com</a:t>
            </a:r>
            <a:r>
              <a:rPr lang="en-US" dirty="0"/>
              <a:t>/v1/data/pipes/&lt;</a:t>
            </a:r>
            <a:r>
              <a:rPr lang="en-US" dirty="0" err="1"/>
              <a:t>pipeName</a:t>
            </a:r>
            <a:r>
              <a:rPr lang="en-US" dirty="0"/>
              <a:t>&gt;/</a:t>
            </a:r>
            <a:r>
              <a:rPr lang="en-US" dirty="0" err="1"/>
              <a:t>insertReport?requestId</a:t>
            </a:r>
            <a:r>
              <a:rPr lang="en-US" dirty="0"/>
              <a:t>=&lt;</a:t>
            </a:r>
            <a:r>
              <a:rPr lang="en-US" dirty="0" err="1"/>
              <a:t>requestId</a:t>
            </a:r>
            <a:r>
              <a:rPr lang="en-US" dirty="0"/>
              <a:t>&gt;&amp;</a:t>
            </a:r>
            <a:r>
              <a:rPr lang="en-US" dirty="0" err="1"/>
              <a:t>beginMark</a:t>
            </a:r>
            <a:r>
              <a:rPr lang="en-US" dirty="0"/>
              <a:t>=&lt;</a:t>
            </a:r>
            <a:r>
              <a:rPr lang="en-US" dirty="0" err="1"/>
              <a:t>beginMark</a:t>
            </a:r>
            <a:r>
              <a:rPr lang="en-US" dirty="0"/>
              <a:t>&gt;</a:t>
            </a:r>
          </a:p>
          <a:p>
            <a:pPr marL="76200" indent="0">
              <a:buNone/>
            </a:pPr>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6" name="Picture 5">
            <a:extLst>
              <a:ext uri="{FF2B5EF4-FFF2-40B4-BE49-F238E27FC236}">
                <a16:creationId xmlns:a16="http://schemas.microsoft.com/office/drawing/2014/main" id="{7FC4ACDD-42AF-984C-9E38-0F8D566BF86F}"/>
              </a:ext>
            </a:extLst>
          </p:cNvPr>
          <p:cNvPicPr>
            <a:picLocks noChangeAspect="1"/>
          </p:cNvPicPr>
          <p:nvPr/>
        </p:nvPicPr>
        <p:blipFill>
          <a:blip r:embed="rId2"/>
          <a:stretch>
            <a:fillRect/>
          </a:stretch>
        </p:blipFill>
        <p:spPr>
          <a:xfrm>
            <a:off x="4208334" y="4508952"/>
            <a:ext cx="3133824" cy="1674095"/>
          </a:xfrm>
          <a:prstGeom prst="rect">
            <a:avLst/>
          </a:prstGeom>
        </p:spPr>
      </p:pic>
    </p:spTree>
    <p:extLst>
      <p:ext uri="{BB962C8B-B14F-4D97-AF65-F5344CB8AC3E}">
        <p14:creationId xmlns:p14="http://schemas.microsoft.com/office/powerpoint/2010/main" val="382347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pPr lvl="1"/>
            <a:r>
              <a:rPr lang="en-US" sz="2400" dirty="0"/>
              <a:t>Loading from Data Files Staged on Other Cloud Platforms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Pretty straightforward:</a:t>
            </a:r>
          </a:p>
          <a:p>
            <a:pPr lvl="1"/>
            <a:r>
              <a:rPr lang="en-US" dirty="0"/>
              <a:t>We can move data from an s3 stage named using the COPY command</a:t>
            </a:r>
          </a:p>
          <a:p>
            <a:pPr lvl="1"/>
            <a:r>
              <a:rPr lang="en-US" dirty="0"/>
              <a:t>Easily done for data moved into S3 by lambdas, rest APIs, </a:t>
            </a:r>
            <a:r>
              <a:rPr lang="en-US" dirty="0" err="1"/>
              <a:t>etc</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39880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Querying Data in Staged Files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Another cool aspect is we actually </a:t>
            </a:r>
            <a:r>
              <a:rPr lang="en-US" i="1" dirty="0"/>
              <a:t>don’t need to fully load data into the tables to query it</a:t>
            </a:r>
            <a:r>
              <a:rPr lang="en-US" dirty="0"/>
              <a:t>. </a:t>
            </a:r>
          </a:p>
          <a:p>
            <a:r>
              <a:rPr lang="en-US" dirty="0"/>
              <a:t>We’ll be going through this in the lab but as a quick sample just know that </a:t>
            </a:r>
            <a:r>
              <a:rPr lang="en-US" b="1" dirty="0"/>
              <a:t>loading</a:t>
            </a:r>
            <a:r>
              <a:rPr lang="en-US" dirty="0"/>
              <a:t> is a two stage process:</a:t>
            </a:r>
          </a:p>
          <a:p>
            <a:pPr lvl="1"/>
            <a:r>
              <a:rPr lang="en-US" dirty="0"/>
              <a:t>Load into the stage</a:t>
            </a:r>
          </a:p>
          <a:p>
            <a:pPr lvl="1"/>
            <a:r>
              <a:rPr lang="en-US" dirty="0"/>
              <a:t>Copy into the table</a:t>
            </a:r>
          </a:p>
          <a:p>
            <a:r>
              <a:rPr lang="en-US" dirty="0"/>
              <a:t>We can query data in the stage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2277065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Temporary tables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Temp tables in snowflake work just like temp tables in other SQL systems;</a:t>
            </a:r>
          </a:p>
          <a:p>
            <a:r>
              <a:rPr lang="en-US" dirty="0"/>
              <a:t>We use the </a:t>
            </a:r>
            <a:r>
              <a:rPr lang="en-US" b="1" dirty="0"/>
              <a:t>temporary</a:t>
            </a:r>
            <a:r>
              <a:rPr lang="en-US" dirty="0"/>
              <a:t> keyword when creating tables</a:t>
            </a:r>
          </a:p>
          <a:p>
            <a:r>
              <a:rPr lang="en-US" b="1" dirty="0"/>
              <a:t>Temp Tables</a:t>
            </a:r>
            <a:r>
              <a:rPr lang="en-US" dirty="0"/>
              <a:t> only exist during the current user session…then they disappear. </a:t>
            </a:r>
          </a:p>
          <a:p>
            <a:r>
              <a:rPr lang="en-US" dirty="0"/>
              <a:t>They are useful for quick data looks</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935641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349906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616857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6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8977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DBT as an IDE </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611994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7CA21-631F-914D-8ED9-8E7DCE964614}"/>
              </a:ext>
            </a:extLst>
          </p:cNvPr>
          <p:cNvSpPr>
            <a:spLocks noGrp="1"/>
          </p:cNvSpPr>
          <p:nvPr>
            <p:ph type="title"/>
          </p:nvPr>
        </p:nvSpPr>
        <p:spPr/>
        <p:txBody>
          <a:bodyPr/>
          <a:lstStyle/>
          <a:p>
            <a:r>
              <a:rPr lang="en-US" dirty="0"/>
              <a:t>Best Scheduling Practices</a:t>
            </a:r>
          </a:p>
        </p:txBody>
      </p:sp>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08975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Optimizing Reporting </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38715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1AD8-6041-334A-9CE8-9554681F4086}"/>
              </a:ext>
            </a:extLst>
          </p:cNvPr>
          <p:cNvSpPr>
            <a:spLocks noGrp="1"/>
          </p:cNvSpPr>
          <p:nvPr>
            <p:ph type="title"/>
          </p:nvPr>
        </p:nvSpPr>
        <p:spPr/>
        <p:txBody>
          <a:bodyPr/>
          <a:lstStyle/>
          <a:p>
            <a:r>
              <a:rPr lang="en-US" dirty="0"/>
              <a:t>Reporting Schema</a:t>
            </a:r>
          </a:p>
        </p:txBody>
      </p:sp>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688708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a:t>Pre-caching Results</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872516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6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3"/>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4"/>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14535</TotalTime>
  <Words>3373</Words>
  <Application>Microsoft Macintosh PowerPoint</Application>
  <PresentationFormat>Widescreen</PresentationFormat>
  <Paragraphs>434</Paragraphs>
  <Slides>43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Helvetica Neue</vt:lpstr>
      <vt:lpstr>Helvetica Neue Light</vt:lpstr>
      <vt:lpstr>Wingdings</vt:lpstr>
      <vt:lpstr>DI Template</vt:lpstr>
      <vt:lpstr>PowerPoint Presentation</vt:lpstr>
      <vt:lpstr>Snowflake Data Warehouse Review</vt:lpstr>
      <vt:lpstr>Efficient data storage in Snowflake Database Storage Layer</vt:lpstr>
      <vt:lpstr>Efficient data storage in Snowflake Query Processing Layer</vt:lpstr>
      <vt:lpstr>Efficient data storage in Snowflake Cloud Services Layer</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Confused? ASK QUESTIONS</vt:lpstr>
      <vt:lpstr>Break &amp; Lab 5 </vt:lpstr>
      <vt:lpstr>PowerPoint Presentation</vt:lpstr>
      <vt:lpstr>Loading data</vt:lpstr>
      <vt:lpstr>Bulk Data Load</vt:lpstr>
      <vt:lpstr>Continuous Loading Using Snowpipe</vt:lpstr>
      <vt:lpstr>Continuous Loading Using Snowpipe</vt:lpstr>
      <vt:lpstr>Differences between bulk and transaction load</vt:lpstr>
      <vt:lpstr>Differences between bulk and transaction load</vt:lpstr>
      <vt:lpstr>Differences between bulk and transaction load</vt:lpstr>
      <vt:lpstr>Differences between bulk and transaction load</vt:lpstr>
      <vt:lpstr>Load Order of Data Files</vt:lpstr>
      <vt:lpstr>Data Duplication</vt:lpstr>
      <vt:lpstr>Snowpipe</vt:lpstr>
      <vt:lpstr>Snowpipe API Ingestion</vt:lpstr>
      <vt:lpstr>Loading from Data Files Staged on Other Cloud Platforms</vt:lpstr>
      <vt:lpstr>Querying Data in Staged Files</vt:lpstr>
      <vt:lpstr>Temporary tables</vt:lpstr>
      <vt:lpstr>  Summary of Warehouses  </vt:lpstr>
      <vt:lpstr>Confused? ASK QUESTIONS</vt:lpstr>
      <vt:lpstr>Break &amp; Lab 6 </vt:lpstr>
      <vt:lpstr>PowerPoint Presentation</vt:lpstr>
      <vt:lpstr>DBT as an IDE </vt:lpstr>
      <vt:lpstr>Best Scheduling Practices</vt:lpstr>
      <vt:lpstr>Optimizing Reporting </vt:lpstr>
      <vt:lpstr>Reporting Schema</vt:lpstr>
      <vt:lpstr>Pre-caching Results</vt:lpstr>
      <vt:lpstr>Confused? ASK QUESTIONS</vt:lpstr>
      <vt:lpstr>Break &amp; Lab 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140</cp:revision>
  <cp:lastPrinted>2020-06-03T15:24:31Z</cp:lastPrinted>
  <dcterms:created xsi:type="dcterms:W3CDTF">2020-05-21T23:33:39Z</dcterms:created>
  <dcterms:modified xsi:type="dcterms:W3CDTF">2020-06-24T06:23:15Z</dcterms:modified>
</cp:coreProperties>
</file>